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8" r:id="rId2"/>
    <p:sldId id="471" r:id="rId3"/>
    <p:sldId id="486" r:id="rId4"/>
    <p:sldId id="477" r:id="rId5"/>
    <p:sldId id="478" r:id="rId6"/>
    <p:sldId id="479" r:id="rId7"/>
    <p:sldId id="480" r:id="rId8"/>
    <p:sldId id="481" r:id="rId9"/>
    <p:sldId id="484" r:id="rId10"/>
    <p:sldId id="482" r:id="rId11"/>
    <p:sldId id="483" r:id="rId12"/>
    <p:sldId id="470" r:id="rId13"/>
    <p:sldId id="476" r:id="rId14"/>
    <p:sldId id="485" r:id="rId15"/>
    <p:sldId id="469" r:id="rId16"/>
    <p:sldId id="475" r:id="rId17"/>
    <p:sldId id="474" r:id="rId18"/>
    <p:sldId id="487" r:id="rId19"/>
    <p:sldId id="256" r:id="rId2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664F95"/>
    <a:srgbClr val="F1EEF6"/>
    <a:srgbClr val="FDEEEE"/>
    <a:srgbClr val="FAFAF8"/>
    <a:srgbClr val="E33334"/>
    <a:srgbClr val="78B04D"/>
    <a:srgbClr val="7E96A9"/>
    <a:srgbClr val="60A4DA"/>
    <a:srgbClr val="080E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0" autoAdjust="0"/>
    <p:restoredTop sz="92724" autoAdjust="0"/>
  </p:normalViewPr>
  <p:slideViewPr>
    <p:cSldViewPr snapToGrid="0">
      <p:cViewPr varScale="1">
        <p:scale>
          <a:sx n="103" d="100"/>
          <a:sy n="103" d="100"/>
        </p:scale>
        <p:origin x="132" y="3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7D679-188F-4273-BA9E-677866B47868}" type="datetimeFigureOut">
              <a:rPr lang="es-ES" smtClean="0"/>
              <a:t>24/11/2025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D4246-1281-4ED1-BE13-A52636B3EB3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9450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F0B416-AF69-2E4C-811A-641816AF5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3676741-85EF-2B4E-BE68-2F04126F52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7CDA43-E0C8-2941-9E81-AB5AECE8E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1FFFDB-253D-1446-8479-118CBCD17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C9EDEF-39FA-5547-8C14-55EA69BAE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0972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74FAF2-8227-EF40-8449-5F8023513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6E6AA41-E8FC-B445-AC15-1185DBF18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991A52-81FE-C14E-9A2B-BC04911D1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EB5DF5-D43E-3D40-881E-9C36CBD54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042A2C-30FE-7E45-A689-3309DA91A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888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D4E87FD-A75E-FB4F-9FB1-D5E9C8E176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81FF9E7-8DFF-EC44-8240-CE43DFA5D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D3FAEC-9960-844A-BD50-93DA8F637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E141AC-53A4-F44E-ABA8-723D17E6D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393E95F-86FC-CF4F-8E46-4DB051680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8784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6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609907" y="1577340"/>
            <a:ext cx="5306194" cy="452628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496126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07A0F7-AA96-7649-9D5E-57A60BA5D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64F87A-336B-F242-97F4-F7B40B197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78C6A7-E4DF-0C4E-A2D7-AB4FDE4C2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42CFF58-0DA6-B045-93E7-5EBCAC175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9B6BBA-865C-4B44-9D51-717A4550F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8593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4DAAEF-32D9-044D-A489-639EE6940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1B77EBD-71B1-9F41-8861-38F134162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AC7F89-3F20-CD43-A4B4-3D9373BF2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960CD8-9D53-E04D-B68A-6F1DF50AD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1CDD33-8821-BC4E-BFD0-11F1B4AF0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9795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027861-A03A-944E-AC7A-53FF43127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029979-8141-2A4B-9C4A-C44AE5DD70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3484A63-F50C-054E-8462-861E7AA2B4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CBAF4D8-D9C6-6741-B750-F5F1C7621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CD09200-A607-3244-AF65-439EB0D1F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37A8193-EEDB-C04A-BA7D-9B7DAD942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551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C983CE-46E9-3641-A2C0-0896BC0FF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028EA60-0BC5-FC4E-97C7-836E2FE0B9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9762265-91DB-EF4E-8650-F70AC9BDC8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69B215A-8188-BA45-B2F1-65F36F9935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AA04433-2C1F-E84F-8167-DF35CF44A9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895A430-5618-CB45-A380-F2ADCB609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973B0DE-42E8-0142-8E24-2452E7CB2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3E7A1AB-567E-2148-B6C3-A0FCDEE8D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9012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F0F92B-1CC5-8A49-8491-8822AD58B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B329090-8EB3-C442-97D3-EA6FA3073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2A9442E-6053-6647-A892-6C5093132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5AEAA7E-248F-D44E-A126-7F6896C52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3750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E55AE6E-EDCC-BC4A-92C6-855786379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3E37A71-9F5F-144C-A94C-9AE5871D4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7047357-EB9B-1041-9165-B2285F4E0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8763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3C2B10-9CB6-4B4A-9F94-F7462DE37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06D39A-E157-1C49-9649-3DDA61049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4146A81-C5B5-2B48-86FE-402A081F0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9171295-A15D-E34E-832C-893A03175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D3B617-8820-C543-9C78-236CA56BF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3758374-A7A1-1940-B37F-70AA0934B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649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94CAFD-9CF1-1843-98B7-6B54057BC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A023999-3DA6-1245-ABB8-52518DB6F7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E060BE-F3A5-174C-BCCC-2F741FEFB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941AB0F-25FB-344C-8E51-FB51B6A7F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79783EA-451A-0847-9841-6A360DD2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CEE9518-3B1F-2544-BE47-C4097859E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662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BF68277-E127-3E44-A6D8-45205DCA2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4D69B61-8851-ED4F-8167-336CB27E4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6040DF-5333-7747-A2F4-098AF184B2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A26F9-2864-594C-A65F-707C1B1EC429}" type="datetimeFigureOut">
              <a:rPr lang="es-CL" smtClean="0"/>
              <a:t>24-11-2025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60375C-56BC-A142-9562-1E3F6037A0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C4D693-4CAF-AA4D-A027-2B6BB75CB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EE577-75B5-5E4A-A9DF-8D374FFC8F5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174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0">
              <a:srgbClr val="0069B1"/>
            </a:gs>
            <a:gs pos="0">
              <a:srgbClr val="009CA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Dibujo en fondo negro&#10;&#10;Descripción generada automáticamente con confianza baja">
            <a:extLst>
              <a:ext uri="{FF2B5EF4-FFF2-40B4-BE49-F238E27FC236}">
                <a16:creationId xmlns:a16="http://schemas.microsoft.com/office/drawing/2014/main" id="{BCEC3A9F-13D2-9E4A-861C-0B2651FC5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420" y="6253620"/>
            <a:ext cx="2700000" cy="4968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BC55ACA-2567-1EBB-CF99-6AA6D987EA7D}"/>
              </a:ext>
            </a:extLst>
          </p:cNvPr>
          <p:cNvSpPr txBox="1"/>
          <p:nvPr/>
        </p:nvSpPr>
        <p:spPr>
          <a:xfrm>
            <a:off x="0" y="1257062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hnschrift SemiBold" panose="020B0502040204020203" pitchFamily="34" charset="0"/>
              </a:rPr>
              <a:t>Informe de Portafolio - Práctica Avanzada 2025</a:t>
            </a:r>
            <a:endParaRPr kumimoji="0" lang="es-CL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hnschrift SemiBold" panose="020B0502040204020203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124E156-F42B-0180-7153-4AF3D3EFEE27}"/>
              </a:ext>
            </a:extLst>
          </p:cNvPr>
          <p:cNvSpPr txBox="1"/>
          <p:nvPr/>
        </p:nvSpPr>
        <p:spPr>
          <a:xfrm>
            <a:off x="0" y="3408388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>
                <a:solidFill>
                  <a:schemeClr val="bg1">
                    <a:lumMod val="75000"/>
                  </a:schemeClr>
                </a:solidFill>
              </a:rPr>
              <a:t>ESTRELLITA DEL DESIERTO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320B36C-3641-444E-446E-D4EF8B6AAF79}"/>
              </a:ext>
            </a:extLst>
          </p:cNvPr>
          <p:cNvSpPr txBox="1"/>
          <p:nvPr/>
        </p:nvSpPr>
        <p:spPr>
          <a:xfrm>
            <a:off x="0" y="5600938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Kennia Ardiles - </a:t>
            </a:r>
            <a:r>
              <a:rPr lang="es-ES" sz="3200" dirty="0">
                <a:solidFill>
                  <a:prstClr val="white"/>
                </a:solidFill>
                <a:latin typeface="Calibri" panose="020F0502020204030204"/>
              </a:rPr>
              <a:t>Angelina Ulloa</a:t>
            </a:r>
            <a:endParaRPr kumimoji="0" lang="es-CL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043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908F62E-0712-4BC8-BC2D-4BFFC2E45C34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2</a:t>
            </a:r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. Ambientes de Aprendizaje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70711D3-E1B3-44A6-898F-25D08EE69D30}"/>
              </a:ext>
            </a:extLst>
          </p:cNvPr>
          <p:cNvSpPr txBox="1"/>
          <p:nvPr/>
        </p:nvSpPr>
        <p:spPr>
          <a:xfrm>
            <a:off x="154233" y="1256809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dirty="0"/>
              <a:t>Se implemento un recurso educativo el cuento de Manu una niña </a:t>
            </a:r>
            <a:r>
              <a:rPr lang="es-MX" dirty="0" err="1"/>
              <a:t>Aymara</a:t>
            </a:r>
            <a:r>
              <a:rPr lang="es-MX" dirty="0"/>
              <a:t> para que los niños y niñas conocieran sobre la cultura, costumbres, vestimentas, sus formas de vida. Este recurso quedo en la biblioteca del aula</a:t>
            </a:r>
            <a:endParaRPr lang="es-CL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36AF74F-49F0-4EC1-9B8A-5C327B929967}"/>
              </a:ext>
            </a:extLst>
          </p:cNvPr>
          <p:cNvSpPr txBox="1"/>
          <p:nvPr/>
        </p:nvSpPr>
        <p:spPr>
          <a:xfrm>
            <a:off x="154233" y="2757085"/>
            <a:ext cx="6097554" cy="671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L" dirty="0"/>
              <a:t>Los niños y niñas reconocen y respetan las diferentes culturas de otros países latinos como Perú Bolivia, Colombia y Chile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46897A6-1BAD-4DF5-A6E9-3EBD8DB0CEE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153" y="940117"/>
            <a:ext cx="3443582" cy="1816968"/>
          </a:xfrm>
          <a:prstGeom prst="rect">
            <a:avLst/>
          </a:prstGeom>
          <a:noFill/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60AB097-3163-4196-B455-5F845935DB17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151" y="2874539"/>
            <a:ext cx="3443582" cy="1483038"/>
          </a:xfrm>
          <a:prstGeom prst="rect">
            <a:avLst/>
          </a:prstGeom>
          <a:noFill/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1D596D48-00DA-4486-A319-1027B73147E7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151" y="4475031"/>
            <a:ext cx="3443582" cy="1442852"/>
          </a:xfrm>
          <a:prstGeom prst="rect">
            <a:avLst/>
          </a:prstGeom>
          <a:noFill/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CA8A35C-21D6-442C-B3AF-2E430BEF95A6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422" y="3747497"/>
            <a:ext cx="4185621" cy="21510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357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908F62E-0712-4BC8-BC2D-4BFFC2E45C34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3. Familia y Comunidad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70711D3-E1B3-44A6-898F-25D08EE69D30}"/>
              </a:ext>
            </a:extLst>
          </p:cNvPr>
          <p:cNvSpPr txBox="1"/>
          <p:nvPr/>
        </p:nvSpPr>
        <p:spPr>
          <a:xfrm>
            <a:off x="154233" y="1256809"/>
            <a:ext cx="6096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Se aplicó una encuesta a las familias para conocer intereses y alimentación de los niños.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Se enviaron folletos sobre emociones para reforzar aprendizajes en casa.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Resultados: fortalecimiento del vínculo escuela–familia y apoyo en la autorregulación emocional.</a:t>
            </a:r>
            <a:endParaRPr lang="es-C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59882D7-6F1F-4E8A-A31D-61F9F8E99DD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434" y="1190757"/>
            <a:ext cx="4406212" cy="3850994"/>
          </a:xfrm>
          <a:prstGeom prst="rect">
            <a:avLst/>
          </a:prstGeom>
          <a:noFill/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1B5C63D-3FD8-4EF9-967D-97D54B7BEE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354" y="3197983"/>
            <a:ext cx="2880000" cy="33623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3D4EDA4-2472-47E4-A596-1E56F99F88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4334" y="3197983"/>
            <a:ext cx="2880000" cy="33623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931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0">
              <a:srgbClr val="0069B1"/>
            </a:gs>
            <a:gs pos="0">
              <a:srgbClr val="009CA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BC55ACA-2567-1EBB-CF99-6AA6D987EA7D}"/>
              </a:ext>
            </a:extLst>
          </p:cNvPr>
          <p:cNvSpPr txBox="1"/>
          <p:nvPr/>
        </p:nvSpPr>
        <p:spPr>
          <a:xfrm>
            <a:off x="0" y="2921168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hnschrift SemiBold" panose="020B0502040204020203" pitchFamily="34" charset="0"/>
              </a:rPr>
              <a:t>Módulo 2: Reflexión Pedagógica</a:t>
            </a:r>
            <a:endParaRPr kumimoji="0" lang="es-CL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04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68BA091E-3893-4DF5-BF42-E4D00515930F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REFLEXIÓN PEDAGOGICA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C472751B-9BF0-4264-8FB5-90CC3DC457BF}"/>
              </a:ext>
            </a:extLst>
          </p:cNvPr>
          <p:cNvSpPr txBox="1"/>
          <p:nvPr/>
        </p:nvSpPr>
        <p:spPr>
          <a:xfrm>
            <a:off x="283316" y="1417881"/>
            <a:ext cx="609755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La práctica permitió integrar planificación, ambientes y evaluación para el desarrollo integral.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Los ambientes educativos ofrecieron seguridad, afecto y diversidad cultural.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La planificación consideró ritmos, intereses y el juego como eje central.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La evaluación formativa apoyó el desarrollo personal, social y cognitivo.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La familia fue clave en rutinas, regulación emocional y apoyo en aprendizajes.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Como futuras educadoras intercultural, fortalecimos la creación de ambientes bien tratantes que respetan derechos de los niños y niñas.</a:t>
            </a:r>
            <a:endParaRPr lang="es-CL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2FFB5B8-4F9B-4087-88A9-B3E9DAA0941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797" y="1371414"/>
            <a:ext cx="4613832" cy="41151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231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68BA091E-3893-4DF5-BF42-E4D00515930F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REFLEXIÓN PEDAGOGICA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D678429-DEC1-4754-BEC4-262856F1E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80" y="928699"/>
            <a:ext cx="7920353" cy="5929301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1F0F2C4-DF36-4B26-B665-6F0656E8D8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6497" y="2204508"/>
            <a:ext cx="4503576" cy="337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4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0">
              <a:srgbClr val="0069B1"/>
            </a:gs>
            <a:gs pos="0">
              <a:srgbClr val="009CA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BC55ACA-2567-1EBB-CF99-6AA6D987EA7D}"/>
              </a:ext>
            </a:extLst>
          </p:cNvPr>
          <p:cNvSpPr txBox="1"/>
          <p:nvPr/>
        </p:nvSpPr>
        <p:spPr>
          <a:xfrm>
            <a:off x="0" y="2921168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hnschrift SemiBold" panose="020B0502040204020203" pitchFamily="34" charset="0"/>
              </a:rPr>
              <a:t>Módulo 3: FODA Personal</a:t>
            </a:r>
            <a:endParaRPr kumimoji="0" lang="es-CL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899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2637A76-DBFE-483A-99AC-29AD4FE24C46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KENNIA ARDILES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4C9E03E-E72E-4D96-BCE0-1C4DCB41F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6192" y="864472"/>
            <a:ext cx="8019615" cy="5992352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79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2637A76-DBFE-483A-99AC-29AD4FE24C46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ANGELINA ULLOA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ED0C038B-B5FD-4895-BFEF-7497F7C5F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1737" y="864472"/>
            <a:ext cx="7968525" cy="5996779"/>
          </a:xfrm>
          <a:prstGeom prst="rect">
            <a:avLst/>
          </a:prstGeom>
        </p:spPr>
      </p:pic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83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0">
              <a:srgbClr val="0069B1"/>
            </a:gs>
            <a:gs pos="0">
              <a:srgbClr val="009CA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BC55ACA-2567-1EBB-CF99-6AA6D987EA7D}"/>
              </a:ext>
            </a:extLst>
          </p:cNvPr>
          <p:cNvSpPr txBox="1"/>
          <p:nvPr/>
        </p:nvSpPr>
        <p:spPr>
          <a:xfrm>
            <a:off x="0" y="2921168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hnschrift SemiBold" panose="020B0502040204020203" pitchFamily="34" charset="0"/>
              </a:rPr>
              <a:t>CONCLUSIÓN</a:t>
            </a:r>
            <a:endParaRPr kumimoji="0" lang="es-CL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8621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0">
              <a:srgbClr val="0069B1"/>
            </a:gs>
            <a:gs pos="0">
              <a:srgbClr val="009CA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Texto, Logotipo&#10;&#10;Descripción generada automáticamente con confianza media">
            <a:extLst>
              <a:ext uri="{FF2B5EF4-FFF2-40B4-BE49-F238E27FC236}">
                <a16:creationId xmlns:a16="http://schemas.microsoft.com/office/drawing/2014/main" id="{0DF90096-06DC-8240-A8C9-C30273A5C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Imagen 16" descr="Icono&#10;&#10;Descripción generada automáticamente con confianza media">
            <a:extLst>
              <a:ext uri="{FF2B5EF4-FFF2-40B4-BE49-F238E27FC236}">
                <a16:creationId xmlns:a16="http://schemas.microsoft.com/office/drawing/2014/main" id="{1F344FE0-296E-154A-86BA-4B11C8EC9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9" name="Imagen 18" descr="Icono&#10;&#10;Descripción generada automáticamente">
            <a:extLst>
              <a:ext uri="{FF2B5EF4-FFF2-40B4-BE49-F238E27FC236}">
                <a16:creationId xmlns:a16="http://schemas.microsoft.com/office/drawing/2014/main" id="{0086A971-815F-AA40-A0FB-F5C7BBCAE7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1" name="Imagen 20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BED036E6-4E21-264B-A6EA-0CA95A1CC9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Imagen 22" descr="Texto&#10;&#10;Descripción generada automáticamente con confianza media">
            <a:extLst>
              <a:ext uri="{FF2B5EF4-FFF2-40B4-BE49-F238E27FC236}">
                <a16:creationId xmlns:a16="http://schemas.microsoft.com/office/drawing/2014/main" id="{F7114D8B-A90D-2C45-A635-75BA560793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5" name="Imagen 24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A001F0C7-4DC5-0F4B-B0EE-4CC0ACC0BF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62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0">
              <a:srgbClr val="0069B1"/>
            </a:gs>
            <a:gs pos="0">
              <a:srgbClr val="009CA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BC55ACA-2567-1EBB-CF99-6AA6D987EA7D}"/>
              </a:ext>
            </a:extLst>
          </p:cNvPr>
          <p:cNvSpPr txBox="1"/>
          <p:nvPr/>
        </p:nvSpPr>
        <p:spPr>
          <a:xfrm>
            <a:off x="0" y="2459504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hnschrift SemiBold" panose="020B0502040204020203" pitchFamily="34" charset="0"/>
              </a:rPr>
              <a:t>INTRODUCCIÓN</a:t>
            </a:r>
            <a:endParaRPr kumimoji="0" lang="es-CL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875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0">
              <a:srgbClr val="0069B1"/>
            </a:gs>
            <a:gs pos="0">
              <a:srgbClr val="009CA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BC55ACA-2567-1EBB-CF99-6AA6D987EA7D}"/>
              </a:ext>
            </a:extLst>
          </p:cNvPr>
          <p:cNvSpPr txBox="1"/>
          <p:nvPr/>
        </p:nvSpPr>
        <p:spPr>
          <a:xfrm>
            <a:off x="0" y="2459504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hnschrift SemiBold" panose="020B0502040204020203" pitchFamily="34" charset="0"/>
              </a:rPr>
              <a:t>Módulo 1: Contextos para el Aprendizaje</a:t>
            </a:r>
            <a:endParaRPr kumimoji="0" lang="es-CL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ahnschrift SemiBol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273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908F62E-0712-4BC8-BC2D-4BFFC2E45C34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1. Planificación y Evaluación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DD61EFD-E49F-4795-9654-945518DE0D37}"/>
              </a:ext>
            </a:extLst>
          </p:cNvPr>
          <p:cNvSpPr txBox="1"/>
          <p:nvPr/>
        </p:nvSpPr>
        <p:spPr>
          <a:xfrm>
            <a:off x="109398" y="1019586"/>
            <a:ext cx="119750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Se diseñaron </a:t>
            </a:r>
            <a:r>
              <a:rPr lang="es-CL" b="1" dirty="0"/>
              <a:t>actividades diversificadas</a:t>
            </a:r>
            <a:r>
              <a:rPr lang="es-CL" dirty="0"/>
              <a:t> considerando interculturalidad, ritmos e intereses (principios del DUA).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70711D3-E1B3-44A6-898F-25D08EE69D30}"/>
              </a:ext>
            </a:extLst>
          </p:cNvPr>
          <p:cNvSpPr txBox="1"/>
          <p:nvPr/>
        </p:nvSpPr>
        <p:spPr>
          <a:xfrm>
            <a:off x="109398" y="145819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Actividad 1: Caja de los tesoros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29BBE17-690B-4C1A-8CA6-3043E724B7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98" y="1947656"/>
            <a:ext cx="6411220" cy="296268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FB3D1CF-6BA3-4ABC-B8BF-2844E0B8B28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420" y="1577331"/>
            <a:ext cx="3960000" cy="3960000"/>
          </a:xfrm>
          <a:prstGeom prst="rect">
            <a:avLst/>
          </a:prstGeom>
          <a:noFill/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144F49D-4B52-49A5-BBAA-0C9863688C1F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771" y="4807421"/>
            <a:ext cx="1693385" cy="18366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941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908F62E-0712-4BC8-BC2D-4BFFC2E45C34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1. Planificación y Evaluación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70711D3-E1B3-44A6-898F-25D08EE69D30}"/>
              </a:ext>
            </a:extLst>
          </p:cNvPr>
          <p:cNvSpPr txBox="1"/>
          <p:nvPr/>
        </p:nvSpPr>
        <p:spPr>
          <a:xfrm>
            <a:off x="107580" y="108885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Actividad 2: Ruleta del buen trato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90A9E80-C892-4329-8E58-0F85E686F9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96794"/>
            <a:ext cx="6563641" cy="322942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DACE9D3-BAAC-4A4E-AFF8-D0432F2DCA2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849" y="1531507"/>
            <a:ext cx="3960000" cy="39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757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908F62E-0712-4BC8-BC2D-4BFFC2E45C34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1. Planificación y Evaluación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70711D3-E1B3-44A6-898F-25D08EE69D30}"/>
              </a:ext>
            </a:extLst>
          </p:cNvPr>
          <p:cNvSpPr txBox="1"/>
          <p:nvPr/>
        </p:nvSpPr>
        <p:spPr>
          <a:xfrm>
            <a:off x="107580" y="108885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Actividad 3: Encuentro de dos mundos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3A65D89-9759-45AB-BE35-A82925396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92031"/>
            <a:ext cx="6544588" cy="323895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CC0C83B-90CC-40DD-A3E8-293C3C183D21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159" y="1531507"/>
            <a:ext cx="3960000" cy="39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473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908F62E-0712-4BC8-BC2D-4BFFC2E45C34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1. Planificación y Evaluación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70711D3-E1B3-44A6-898F-25D08EE69D30}"/>
              </a:ext>
            </a:extLst>
          </p:cNvPr>
          <p:cNvSpPr txBox="1"/>
          <p:nvPr/>
        </p:nvSpPr>
        <p:spPr>
          <a:xfrm>
            <a:off x="107580" y="108885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Actividad 4: Juego de Básquetbol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8F27517-C9A3-4B19-B5AD-1DBB55C3FE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90498"/>
            <a:ext cx="6544588" cy="307700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7C27371-36E7-4562-83E7-6B07A6DC248E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066" y="1449000"/>
            <a:ext cx="3960000" cy="39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062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908F62E-0712-4BC8-BC2D-4BFFC2E45C34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1. Planificación y Evaluación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70711D3-E1B3-44A6-898F-25D08EE69D30}"/>
              </a:ext>
            </a:extLst>
          </p:cNvPr>
          <p:cNvSpPr txBox="1"/>
          <p:nvPr/>
        </p:nvSpPr>
        <p:spPr>
          <a:xfrm>
            <a:off x="107580" y="108885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Actividad 5: Historia de Manu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25ED163-A1AB-457E-838D-462D7A571C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6708"/>
            <a:ext cx="6458851" cy="292458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4BE9416-F26A-4D06-854E-C15BC7AC56E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765" y="1599669"/>
            <a:ext cx="3960000" cy="39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624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cono&#10;&#10;Descripción generada automáticamente">
            <a:extLst>
              <a:ext uri="{FF2B5EF4-FFF2-40B4-BE49-F238E27FC236}">
                <a16:creationId xmlns:a16="http://schemas.microsoft.com/office/drawing/2014/main" id="{D041E2E3-0FC2-D1D0-FA1F-198897451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420" y="6250190"/>
            <a:ext cx="2700000" cy="4968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0482FD5-F372-E490-4876-1AEB24E6C9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" t="20538" r="153" b="51651"/>
          <a:stretch/>
        </p:blipFill>
        <p:spPr>
          <a:xfrm>
            <a:off x="0" y="-14024"/>
            <a:ext cx="12192000" cy="878496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908F62E-0712-4BC8-BC2D-4BFFC2E45C34}"/>
              </a:ext>
            </a:extLst>
          </p:cNvPr>
          <p:cNvSpPr txBox="1"/>
          <p:nvPr/>
        </p:nvSpPr>
        <p:spPr>
          <a:xfrm>
            <a:off x="283316" y="141090"/>
            <a:ext cx="8305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2800" b="1" i="0" u="none" strike="noStrike" baseline="0" dirty="0">
                <a:solidFill>
                  <a:schemeClr val="bg1"/>
                </a:solidFill>
                <a:latin typeface="Bookman Old Style" panose="02050604050505020204" pitchFamily="18" charset="0"/>
              </a:rPr>
              <a:t>1. Planificación y Evaluación</a:t>
            </a:r>
            <a:endParaRPr lang="es-ES_tradnl" b="1" dirty="0">
              <a:solidFill>
                <a:schemeClr val="bg1"/>
              </a:solidFill>
              <a:latin typeface="Bookman Old Style" panose="02050604050505020204" pitchFamily="18" charset="0"/>
              <a:ea typeface="Gungsuh" charset="-127"/>
              <a:cs typeface="Gungsuh" charset="-127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70711D3-E1B3-44A6-898F-25D08EE69D30}"/>
              </a:ext>
            </a:extLst>
          </p:cNvPr>
          <p:cNvSpPr txBox="1"/>
          <p:nvPr/>
        </p:nvSpPr>
        <p:spPr>
          <a:xfrm>
            <a:off x="107580" y="108885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Actividad 6: Bingo de Frutas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AAB851D-A661-4DAC-8672-95F9D69C41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14313"/>
            <a:ext cx="6430272" cy="302937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A6D2651-01C5-44EF-B10E-B82B13F5905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420" y="1577331"/>
            <a:ext cx="3960000" cy="39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636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</p:bldLst>
      </p:timing>
    </mc:Fallback>
  </mc:AlternateContent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4D5F420-619A-40E3-8858-C47920DC9CCE}">
  <we:reference id="wa104374274" version="1.0.0.0" store="es-ES" storeType="OMEX"/>
  <we:alternateReferences>
    <we:reference id="WA104374274" version="1.0.0.0" store="WA104374274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9345</TotalTime>
  <Words>324</Words>
  <Application>Microsoft Office PowerPoint</Application>
  <PresentationFormat>Panorámica</PresentationFormat>
  <Paragraphs>38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Arial</vt:lpstr>
      <vt:lpstr>Bahnschrift SemiBold</vt:lpstr>
      <vt:lpstr>Bookman Old Style</vt:lpstr>
      <vt:lpstr>Calibri</vt:lpstr>
      <vt:lpstr>Calibri Light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Paz</dc:creator>
  <cp:lastModifiedBy>Luis Paz</cp:lastModifiedBy>
  <cp:revision>84</cp:revision>
  <cp:lastPrinted>2023-09-03T17:07:43Z</cp:lastPrinted>
  <dcterms:created xsi:type="dcterms:W3CDTF">2022-03-04T22:40:09Z</dcterms:created>
  <dcterms:modified xsi:type="dcterms:W3CDTF">2025-11-25T04:14:18Z</dcterms:modified>
</cp:coreProperties>
</file>